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Mokoto" charset="1" panose="00000000000000000000"/>
      <p:regular r:id="rId18"/>
    </p:embeddedFont>
    <p:embeddedFont>
      <p:font typeface="Helvetica World Bold" charset="1" panose="020B0800040000020004"/>
      <p:regular r:id="rId19"/>
    </p:embeddedFont>
    <p:embeddedFont>
      <p:font typeface="Helvetica World" charset="1" panose="020B0500040000020004"/>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AutoShape 3" id="3"/>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AutoShape 4" id="4"/>
          <p:cNvSpPr/>
          <p:nvPr/>
        </p:nvSpPr>
        <p:spPr>
          <a:xfrm>
            <a:off x="14068443" y="1479511"/>
            <a:ext cx="3190857" cy="0"/>
          </a:xfrm>
          <a:prstGeom prst="line">
            <a:avLst/>
          </a:prstGeom>
          <a:ln cap="flat" w="19050">
            <a:solidFill>
              <a:srgbClr val="ADFDFF"/>
            </a:solidFill>
            <a:prstDash val="solid"/>
            <a:headEnd type="none" len="sm" w="sm"/>
            <a:tailEnd type="none" len="sm" w="sm"/>
          </a:ln>
        </p:spPr>
      </p:sp>
      <p:grpSp>
        <p:nvGrpSpPr>
          <p:cNvPr name="Group 5" id="5"/>
          <p:cNvGrpSpPr/>
          <p:nvPr/>
        </p:nvGrpSpPr>
        <p:grpSpPr>
          <a:xfrm rot="0">
            <a:off x="5039396" y="6252782"/>
            <a:ext cx="8209209" cy="700729"/>
            <a:chOff x="0" y="0"/>
            <a:chExt cx="4761075" cy="406400"/>
          </a:xfrm>
        </p:grpSpPr>
        <p:sp>
          <p:nvSpPr>
            <p:cNvPr name="Freeform 6" id="6"/>
            <p:cNvSpPr/>
            <p:nvPr/>
          </p:nvSpPr>
          <p:spPr>
            <a:xfrm flipH="false" flipV="false" rot="0">
              <a:off x="0" y="0"/>
              <a:ext cx="4761075" cy="406400"/>
            </a:xfrm>
            <a:custGeom>
              <a:avLst/>
              <a:gdLst/>
              <a:ahLst/>
              <a:cxnLst/>
              <a:rect r="r" b="b" t="t" l="l"/>
              <a:pathLst>
                <a:path h="406400" w="4761075">
                  <a:moveTo>
                    <a:pt x="4557875" y="0"/>
                  </a:moveTo>
                  <a:cubicBezTo>
                    <a:pt x="4670099" y="0"/>
                    <a:pt x="4761075" y="90976"/>
                    <a:pt x="4761075" y="203200"/>
                  </a:cubicBezTo>
                  <a:cubicBezTo>
                    <a:pt x="4761075" y="315424"/>
                    <a:pt x="4670099" y="406400"/>
                    <a:pt x="4557875" y="406400"/>
                  </a:cubicBezTo>
                  <a:lnTo>
                    <a:pt x="203200" y="406400"/>
                  </a:lnTo>
                  <a:cubicBezTo>
                    <a:pt x="90976" y="406400"/>
                    <a:pt x="0" y="315424"/>
                    <a:pt x="0" y="203200"/>
                  </a:cubicBezTo>
                  <a:cubicBezTo>
                    <a:pt x="0" y="90976"/>
                    <a:pt x="90976" y="0"/>
                    <a:pt x="203200" y="0"/>
                  </a:cubicBezTo>
                  <a:close/>
                </a:path>
              </a:pathLst>
            </a:custGeom>
            <a:solidFill>
              <a:srgbClr val="466068"/>
            </a:solidFill>
          </p:spPr>
        </p:sp>
        <p:sp>
          <p:nvSpPr>
            <p:cNvPr name="TextBox 7" id="7"/>
            <p:cNvSpPr txBox="true"/>
            <p:nvPr/>
          </p:nvSpPr>
          <p:spPr>
            <a:xfrm>
              <a:off x="0" y="9525"/>
              <a:ext cx="4761075" cy="396875"/>
            </a:xfrm>
            <a:prstGeom prst="rect">
              <a:avLst/>
            </a:prstGeom>
          </p:spPr>
          <p:txBody>
            <a:bodyPr anchor="ctr" rtlCol="false" tIns="50800" lIns="50800" bIns="50800" rIns="50800"/>
            <a:lstStyle/>
            <a:p>
              <a:pPr algn="ctr">
                <a:lnSpc>
                  <a:spcPts val="2879"/>
                </a:lnSpc>
              </a:pPr>
            </a:p>
          </p:txBody>
        </p:sp>
      </p:grpSp>
      <p:sp>
        <p:nvSpPr>
          <p:cNvPr name="Freeform 8" id="8"/>
          <p:cNvSpPr/>
          <p:nvPr/>
        </p:nvSpPr>
        <p:spPr>
          <a:xfrm flipH="false" flipV="false" rot="0">
            <a:off x="7953031" y="371227"/>
            <a:ext cx="2639950" cy="2639950"/>
          </a:xfrm>
          <a:custGeom>
            <a:avLst/>
            <a:gdLst/>
            <a:ahLst/>
            <a:cxnLst/>
            <a:rect r="r" b="b" t="t" l="l"/>
            <a:pathLst>
              <a:path h="2639950" w="2639950">
                <a:moveTo>
                  <a:pt x="0" y="0"/>
                </a:moveTo>
                <a:lnTo>
                  <a:pt x="2639951" y="0"/>
                </a:lnTo>
                <a:lnTo>
                  <a:pt x="2639951" y="2639950"/>
                </a:lnTo>
                <a:lnTo>
                  <a:pt x="0" y="2639950"/>
                </a:lnTo>
                <a:lnTo>
                  <a:pt x="0" y="0"/>
                </a:lnTo>
                <a:close/>
              </a:path>
            </a:pathLst>
          </a:custGeom>
          <a:blipFill>
            <a:blip r:embed="rId3"/>
            <a:stretch>
              <a:fillRect l="0" t="0" r="0" b="0"/>
            </a:stretch>
          </a:blipFill>
        </p:spPr>
      </p:sp>
      <p:sp>
        <p:nvSpPr>
          <p:cNvPr name="TextBox 9" id="9"/>
          <p:cNvSpPr txBox="true"/>
          <p:nvPr/>
        </p:nvSpPr>
        <p:spPr>
          <a:xfrm rot="0">
            <a:off x="4219557" y="4099155"/>
            <a:ext cx="10106899" cy="1103748"/>
          </a:xfrm>
          <a:prstGeom prst="rect">
            <a:avLst/>
          </a:prstGeom>
        </p:spPr>
        <p:txBody>
          <a:bodyPr anchor="t" rtlCol="false" tIns="0" lIns="0" bIns="0" rIns="0">
            <a:spAutoFit/>
          </a:bodyPr>
          <a:lstStyle/>
          <a:p>
            <a:pPr algn="ctr">
              <a:lnSpc>
                <a:spcPts val="8506"/>
              </a:lnSpc>
            </a:pPr>
            <a:r>
              <a:rPr lang="en-US" sz="7527">
                <a:solidFill>
                  <a:srgbClr val="FFFFFF"/>
                </a:solidFill>
                <a:latin typeface="Mokoto"/>
                <a:ea typeface="Mokoto"/>
                <a:cs typeface="Mokoto"/>
                <a:sym typeface="Mokoto"/>
              </a:rPr>
              <a:t>TÓPICOS DE IA</a:t>
            </a:r>
          </a:p>
        </p:txBody>
      </p:sp>
      <p:sp>
        <p:nvSpPr>
          <p:cNvPr name="TextBox 10" id="10"/>
          <p:cNvSpPr txBox="true"/>
          <p:nvPr/>
        </p:nvSpPr>
        <p:spPr>
          <a:xfrm rot="0">
            <a:off x="888604" y="8696585"/>
            <a:ext cx="7949825" cy="426085"/>
          </a:xfrm>
          <a:prstGeom prst="rect">
            <a:avLst/>
          </a:prstGeom>
        </p:spPr>
        <p:txBody>
          <a:bodyPr anchor="t" rtlCol="false" tIns="0" lIns="0" bIns="0" rIns="0">
            <a:spAutoFit/>
          </a:bodyPr>
          <a:lstStyle/>
          <a:p>
            <a:pPr algn="l" marL="0" indent="0" lvl="0">
              <a:lnSpc>
                <a:spcPts val="2900"/>
              </a:lnSpc>
              <a:spcBef>
                <a:spcPct val="0"/>
              </a:spcBef>
            </a:pPr>
            <a:r>
              <a:rPr lang="en-US" b="true" sz="2900" spc="-87">
                <a:solidFill>
                  <a:srgbClr val="FFFFFF"/>
                </a:solidFill>
                <a:latin typeface="Helvetica World Bold"/>
                <a:ea typeface="Helvetica World Bold"/>
                <a:cs typeface="Helvetica World Bold"/>
                <a:sym typeface="Helvetica World Bold"/>
              </a:rPr>
              <a:t>IMPARTE: MORA FÉLIX ZURIEL DATHAN</a:t>
            </a:r>
          </a:p>
        </p:txBody>
      </p:sp>
      <p:sp>
        <p:nvSpPr>
          <p:cNvPr name="TextBox 11" id="11"/>
          <p:cNvSpPr txBox="true"/>
          <p:nvPr/>
        </p:nvSpPr>
        <p:spPr>
          <a:xfrm rot="0">
            <a:off x="12127116" y="428377"/>
            <a:ext cx="5972758" cy="915670"/>
          </a:xfrm>
          <a:prstGeom prst="rect">
            <a:avLst/>
          </a:prstGeom>
        </p:spPr>
        <p:txBody>
          <a:bodyPr anchor="t" rtlCol="false" tIns="0" lIns="0" bIns="0" rIns="0">
            <a:spAutoFit/>
          </a:bodyPr>
          <a:lstStyle/>
          <a:p>
            <a:pPr algn="ct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INSTITUTO TECNOLÓGICO DE CULIACÁN</a:t>
            </a:r>
          </a:p>
        </p:txBody>
      </p:sp>
      <p:sp>
        <p:nvSpPr>
          <p:cNvPr name="TextBox 12" id="12"/>
          <p:cNvSpPr txBox="true"/>
          <p:nvPr/>
        </p:nvSpPr>
        <p:spPr>
          <a:xfrm rot="0">
            <a:off x="695003" y="800190"/>
            <a:ext cx="2807268" cy="1116288"/>
          </a:xfrm>
          <a:prstGeom prst="rect">
            <a:avLst/>
          </a:prstGeom>
        </p:spPr>
        <p:txBody>
          <a:bodyPr anchor="t" rtlCol="false" tIns="0" lIns="0" bIns="0" rIns="0">
            <a:spAutoFit/>
          </a:bodyPr>
          <a:lstStyle/>
          <a:p>
            <a:pPr algn="ctr">
              <a:lnSpc>
                <a:spcPts val="2636"/>
              </a:lnSpc>
            </a:pPr>
            <a:r>
              <a:rPr lang="en-US" b="true" sz="2396" spc="-119">
                <a:solidFill>
                  <a:srgbClr val="FFFFFF"/>
                </a:solidFill>
                <a:latin typeface="Helvetica World Bold"/>
                <a:ea typeface="Helvetica World Bold"/>
                <a:cs typeface="Helvetica World Bold"/>
                <a:sym typeface="Helvetica World Bold"/>
              </a:rPr>
              <a:t>Ingeniería en Sistemas Computacionales</a:t>
            </a:r>
          </a:p>
        </p:txBody>
      </p:sp>
      <p:sp>
        <p:nvSpPr>
          <p:cNvPr name="TextBox 13" id="13"/>
          <p:cNvSpPr txBox="true"/>
          <p:nvPr/>
        </p:nvSpPr>
        <p:spPr>
          <a:xfrm rot="0">
            <a:off x="5552096" y="6419948"/>
            <a:ext cx="7183808" cy="414020"/>
          </a:xfrm>
          <a:prstGeom prst="rect">
            <a:avLst/>
          </a:prstGeom>
        </p:spPr>
        <p:txBody>
          <a:bodyPr anchor="t" rtlCol="false" tIns="0" lIns="0" bIns="0" rIns="0">
            <a:spAutoFit/>
          </a:bodyPr>
          <a:lstStyle/>
          <a:p>
            <a:pPr algn="ctr" marL="0" indent="0" lvl="0">
              <a:lnSpc>
                <a:spcPts val="2800"/>
              </a:lnSpc>
              <a:spcBef>
                <a:spcPct val="0"/>
              </a:spcBef>
            </a:pPr>
            <a:r>
              <a:rPr lang="en-US" b="true" sz="2800" spc="280">
                <a:solidFill>
                  <a:srgbClr val="FFFFFF"/>
                </a:solidFill>
                <a:latin typeface="Helvetica World Bold"/>
                <a:ea typeface="Helvetica World Bold"/>
                <a:cs typeface="Helvetica World Bold"/>
                <a:sym typeface="Helvetica World Bold"/>
              </a:rPr>
              <a:t>LUIS FERNANDO FRANCO FLORES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4582678" y="9267825"/>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Freeform 4" id="4"/>
          <p:cNvSpPr/>
          <p:nvPr/>
        </p:nvSpPr>
        <p:spPr>
          <a:xfrm flipH="false" flipV="false" rot="0">
            <a:off x="-1329966" y="5143500"/>
            <a:ext cx="11301259" cy="6356958"/>
          </a:xfrm>
          <a:custGeom>
            <a:avLst/>
            <a:gdLst/>
            <a:ahLst/>
            <a:cxnLst/>
            <a:rect r="r" b="b" t="t" l="l"/>
            <a:pathLst>
              <a:path h="6356958" w="11301259">
                <a:moveTo>
                  <a:pt x="0" y="0"/>
                </a:moveTo>
                <a:lnTo>
                  <a:pt x="11301259" y="0"/>
                </a:lnTo>
                <a:lnTo>
                  <a:pt x="11301259" y="6356958"/>
                </a:lnTo>
                <a:lnTo>
                  <a:pt x="0" y="6356958"/>
                </a:lnTo>
                <a:lnTo>
                  <a:pt x="0" y="0"/>
                </a:lnTo>
                <a:close/>
              </a:path>
            </a:pathLst>
          </a:custGeom>
          <a:blipFill>
            <a:blip r:embed="rId2"/>
            <a:stretch>
              <a:fillRect l="0" t="0" r="0" b="0"/>
            </a:stretch>
          </a:blipFill>
        </p:spPr>
      </p:sp>
      <p:sp>
        <p:nvSpPr>
          <p:cNvPr name="TextBox 5" id="5"/>
          <p:cNvSpPr txBox="true"/>
          <p:nvPr/>
        </p:nvSpPr>
        <p:spPr>
          <a:xfrm rot="0">
            <a:off x="1028700" y="1867768"/>
            <a:ext cx="13770446" cy="1045121"/>
          </a:xfrm>
          <a:prstGeom prst="rect">
            <a:avLst/>
          </a:prstGeom>
        </p:spPr>
        <p:txBody>
          <a:bodyPr anchor="t" rtlCol="false" tIns="0" lIns="0" bIns="0" rIns="0">
            <a:spAutoFit/>
          </a:bodyPr>
          <a:lstStyle/>
          <a:p>
            <a:pPr algn="ctr">
              <a:lnSpc>
                <a:spcPts val="8140"/>
              </a:lnSpc>
            </a:pPr>
            <a:r>
              <a:rPr lang="en-US" sz="7204">
                <a:solidFill>
                  <a:srgbClr val="FFFFFF"/>
                </a:solidFill>
                <a:latin typeface="Mokoto"/>
                <a:ea typeface="Mokoto"/>
                <a:cs typeface="Mokoto"/>
                <a:sym typeface="Mokoto"/>
              </a:rPr>
              <a:t>Marketing digital</a:t>
            </a:r>
          </a:p>
        </p:txBody>
      </p:sp>
      <p:sp>
        <p:nvSpPr>
          <p:cNvPr name="TextBox 6" id="6"/>
          <p:cNvSpPr txBox="true"/>
          <p:nvPr/>
        </p:nvSpPr>
        <p:spPr>
          <a:xfrm rot="0">
            <a:off x="9633299" y="4391505"/>
            <a:ext cx="8515730" cy="4587240"/>
          </a:xfrm>
          <a:prstGeom prst="rect">
            <a:avLst/>
          </a:prstGeom>
        </p:spPr>
        <p:txBody>
          <a:bodyPr anchor="t" rtlCol="false" tIns="0" lIns="0" bIns="0" rIns="0">
            <a:spAutoFit/>
          </a:bodyPr>
          <a:lstStyle/>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La IA permite segmentar audiencias de manera precisa y crear campañas personalizadas según intereses, comportamientos y demografía.</a:t>
            </a:r>
          </a:p>
          <a:p>
            <a:pPr algn="ctr">
              <a:lnSpc>
                <a:spcPts val="3359"/>
              </a:lnSpc>
            </a:pP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Las herramientas de análisis impulsadas por IA monitorean en tiempo real el rendimiento de las campañas y ajustan estrategias de manera instantánea.</a:t>
            </a:r>
          </a:p>
          <a:p>
            <a:pPr algn="ctr">
              <a:lnSpc>
                <a:spcPts val="3359"/>
              </a:lnSpc>
            </a:pP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P</a:t>
            </a:r>
            <a:r>
              <a:rPr lang="en-US" sz="2400">
                <a:solidFill>
                  <a:srgbClr val="FFFFFF"/>
                </a:solidFill>
                <a:latin typeface="Helvetica World"/>
                <a:ea typeface="Helvetica World"/>
                <a:cs typeface="Helvetica World"/>
                <a:sym typeface="Helvetica World"/>
              </a:rPr>
              <a:t>redice tendencias futuras y comportamientos del consumidor, ayudando a anticiparse a las necesidades del mercado.</a:t>
            </a:r>
          </a:p>
        </p:txBody>
      </p:sp>
      <p:sp>
        <p:nvSpPr>
          <p:cNvPr name="TextBox 7" id="7"/>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TextBox 3" id="3"/>
          <p:cNvSpPr txBox="true"/>
          <p:nvPr/>
        </p:nvSpPr>
        <p:spPr>
          <a:xfrm rot="0">
            <a:off x="1028700" y="4197891"/>
            <a:ext cx="9287433" cy="10451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CONCLUSIÓN</a:t>
            </a:r>
          </a:p>
        </p:txBody>
      </p:sp>
      <p:sp>
        <p:nvSpPr>
          <p:cNvPr name="TextBox 4" id="4"/>
          <p:cNvSpPr txBox="true"/>
          <p:nvPr/>
        </p:nvSpPr>
        <p:spPr>
          <a:xfrm rot="0">
            <a:off x="516562" y="5557111"/>
            <a:ext cx="8922902" cy="3329940"/>
          </a:xfrm>
          <a:prstGeom prst="rect">
            <a:avLst/>
          </a:prstGeom>
        </p:spPr>
        <p:txBody>
          <a:bodyPr anchor="t" rtlCol="false" tIns="0" lIns="0" bIns="0" rIns="0">
            <a:spAutoFit/>
          </a:bodyPr>
          <a:lstStyle/>
          <a:p>
            <a:pPr algn="ctr">
              <a:lnSpc>
                <a:spcPts val="3359"/>
              </a:lnSpc>
            </a:pPr>
            <a:r>
              <a:rPr lang="en-US" sz="2400">
                <a:solidFill>
                  <a:srgbClr val="FFFFFF"/>
                </a:solidFill>
                <a:latin typeface="Helvetica World"/>
                <a:ea typeface="Helvetica World"/>
                <a:cs typeface="Helvetica World"/>
                <a:sym typeface="Helvetica World"/>
              </a:rPr>
              <a:t>La inteligencia artificial es una tecnología disruptiva que optimiza procesos en sectores como salud, educación, comercio, industria y transporte, mejorando la eficiencia y personalizando servicios. Sin embargo, su implementación plantea desafíos éticos, de seguridad y privacidad, lo que requiere un desarrollo responsable y regulaciones adecuadas. En el futuro, la IA continuará evolucionando, ofreciendo soluciones innovadoras para el progreso de la sociedad.</a:t>
            </a:r>
          </a:p>
        </p:txBody>
      </p:sp>
      <p:sp>
        <p:nvSpPr>
          <p:cNvPr name="AutoShape 5" id="5"/>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TextBox 6" id="6"/>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11</a:t>
            </a:r>
          </a:p>
        </p:txBody>
      </p:sp>
      <p:sp>
        <p:nvSpPr>
          <p:cNvPr name="AutoShape 7" id="7"/>
          <p:cNvSpPr/>
          <p:nvPr/>
        </p:nvSpPr>
        <p:spPr>
          <a:xfrm>
            <a:off x="14068443" y="1479511"/>
            <a:ext cx="3190857" cy="0"/>
          </a:xfrm>
          <a:prstGeom prst="line">
            <a:avLst/>
          </a:prstGeom>
          <a:ln cap="flat" w="19050">
            <a:solidFill>
              <a:srgbClr val="ADFDFF"/>
            </a:solidFill>
            <a:prstDash val="solid"/>
            <a:headEnd type="none" len="sm" w="sm"/>
            <a:tailEnd type="none" len="sm" w="sm"/>
          </a:ln>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AutoShape 3" id="3"/>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TextBox 4" id="4"/>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12</a:t>
            </a:r>
          </a:p>
        </p:txBody>
      </p:sp>
      <p:sp>
        <p:nvSpPr>
          <p:cNvPr name="AutoShape 5" id="5"/>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TextBox 6" id="6"/>
          <p:cNvSpPr txBox="true"/>
          <p:nvPr/>
        </p:nvSpPr>
        <p:spPr>
          <a:xfrm rot="0">
            <a:off x="3209673" y="4203742"/>
            <a:ext cx="11868655" cy="1283736"/>
          </a:xfrm>
          <a:prstGeom prst="rect">
            <a:avLst/>
          </a:prstGeom>
        </p:spPr>
        <p:txBody>
          <a:bodyPr anchor="t" rtlCol="false" tIns="0" lIns="0" bIns="0" rIns="0">
            <a:spAutoFit/>
          </a:bodyPr>
          <a:lstStyle/>
          <a:p>
            <a:pPr algn="ctr">
              <a:lnSpc>
                <a:spcPts val="9989"/>
              </a:lnSpc>
            </a:pPr>
            <a:r>
              <a:rPr lang="en-US" sz="8840">
                <a:solidFill>
                  <a:srgbClr val="FFFFFF"/>
                </a:solidFill>
                <a:latin typeface="Mokoto"/>
                <a:ea typeface="Mokoto"/>
                <a:cs typeface="Mokoto"/>
                <a:sym typeface="Mokoto"/>
              </a:rPr>
              <a:t>Gracias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333" r="0" b="-9333"/>
            </a:stretch>
          </a:blipFill>
        </p:spPr>
      </p:sp>
      <p:sp>
        <p:nvSpPr>
          <p:cNvPr name="TextBox 3" id="3"/>
          <p:cNvSpPr txBox="true"/>
          <p:nvPr/>
        </p:nvSpPr>
        <p:spPr>
          <a:xfrm rot="0">
            <a:off x="1028700" y="3236957"/>
            <a:ext cx="9580495" cy="10451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Introducción</a:t>
            </a:r>
          </a:p>
        </p:txBody>
      </p:sp>
      <p:sp>
        <p:nvSpPr>
          <p:cNvPr name="TextBox 4" id="4"/>
          <p:cNvSpPr txBox="true"/>
          <p:nvPr/>
        </p:nvSpPr>
        <p:spPr>
          <a:xfrm rot="0">
            <a:off x="1028700" y="5444128"/>
            <a:ext cx="9358198" cy="2072639"/>
          </a:xfrm>
          <a:prstGeom prst="rect">
            <a:avLst/>
          </a:prstGeom>
        </p:spPr>
        <p:txBody>
          <a:bodyPr anchor="t" rtlCol="false" tIns="0" lIns="0" bIns="0" rIns="0">
            <a:spAutoFit/>
          </a:bodyPr>
          <a:lstStyle/>
          <a:p>
            <a:pPr algn="ctr">
              <a:lnSpc>
                <a:spcPts val="3360"/>
              </a:lnSpc>
            </a:pPr>
            <a:r>
              <a:rPr lang="en-US" sz="2400">
                <a:solidFill>
                  <a:srgbClr val="FFFFFF"/>
                </a:solidFill>
                <a:latin typeface="Helvetica World"/>
                <a:ea typeface="Helvetica World"/>
                <a:cs typeface="Helvetica World"/>
                <a:sym typeface="Helvetica World"/>
              </a:rPr>
              <a:t>La inteligencia artificial (IA) es una de las tecnologías más disruptivas de nuestra era, automatizando y optimizando tareas en diversos sectores. A medida que avanzamos en la era digital, la IA transforma nuestra interacción con la tecnología y plantea nuevos desafíos éticos.</a:t>
            </a:r>
          </a:p>
        </p:txBody>
      </p:sp>
      <p:sp>
        <p:nvSpPr>
          <p:cNvPr name="AutoShape 5" id="5"/>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TextBox 6" id="6"/>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02</a:t>
            </a:r>
          </a:p>
        </p:txBody>
      </p:sp>
      <p:sp>
        <p:nvSpPr>
          <p:cNvPr name="AutoShape 7" id="7"/>
          <p:cNvSpPr/>
          <p:nvPr/>
        </p:nvSpPr>
        <p:spPr>
          <a:xfrm>
            <a:off x="14068443" y="1479511"/>
            <a:ext cx="3190857" cy="0"/>
          </a:xfrm>
          <a:prstGeom prst="line">
            <a:avLst/>
          </a:prstGeom>
          <a:ln cap="flat" w="19050">
            <a:solidFill>
              <a:srgbClr val="ADFDFF"/>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6262547" y="1882047"/>
            <a:ext cx="5762906" cy="1045121"/>
          </a:xfrm>
          <a:prstGeom prst="rect">
            <a:avLst/>
          </a:prstGeom>
        </p:spPr>
        <p:txBody>
          <a:bodyPr anchor="t" rtlCol="false" tIns="0" lIns="0" bIns="0" rIns="0">
            <a:spAutoFit/>
          </a:bodyPr>
          <a:lstStyle/>
          <a:p>
            <a:pPr algn="ctr">
              <a:lnSpc>
                <a:spcPts val="8140"/>
              </a:lnSpc>
            </a:pPr>
            <a:r>
              <a:rPr lang="en-US" sz="7204">
                <a:solidFill>
                  <a:srgbClr val="FFFFFF"/>
                </a:solidFill>
                <a:latin typeface="Mokoto"/>
                <a:ea typeface="Mokoto"/>
                <a:cs typeface="Mokoto"/>
                <a:sym typeface="Mokoto"/>
              </a:rPr>
              <a:t>Salud</a:t>
            </a:r>
          </a:p>
        </p:txBody>
      </p:sp>
      <p:sp>
        <p:nvSpPr>
          <p:cNvPr name="AutoShape 3" id="3"/>
          <p:cNvSpPr/>
          <p:nvPr/>
        </p:nvSpPr>
        <p:spPr>
          <a:xfrm>
            <a:off x="1028700" y="9722474"/>
            <a:ext cx="3190857" cy="0"/>
          </a:xfrm>
          <a:prstGeom prst="line">
            <a:avLst/>
          </a:prstGeom>
          <a:ln cap="flat" w="19050">
            <a:solidFill>
              <a:srgbClr val="ADFDFF"/>
            </a:solidFill>
            <a:prstDash val="solid"/>
            <a:headEnd type="none" len="sm" w="sm"/>
            <a:tailEnd type="none" len="sm" w="sm"/>
          </a:ln>
        </p:spPr>
      </p:sp>
      <p:sp>
        <p:nvSpPr>
          <p:cNvPr name="AutoShape 4" id="4"/>
          <p:cNvSpPr/>
          <p:nvPr/>
        </p:nvSpPr>
        <p:spPr>
          <a:xfrm>
            <a:off x="14068443" y="1479511"/>
            <a:ext cx="3190857" cy="0"/>
          </a:xfrm>
          <a:prstGeom prst="line">
            <a:avLst/>
          </a:prstGeom>
          <a:ln cap="flat" w="19050">
            <a:solidFill>
              <a:srgbClr val="ADFDFF"/>
            </a:solidFill>
            <a:prstDash val="solid"/>
            <a:headEnd type="none" len="sm" w="sm"/>
            <a:tailEnd type="none" len="sm" w="sm"/>
          </a:ln>
        </p:spPr>
      </p:sp>
      <p:grpSp>
        <p:nvGrpSpPr>
          <p:cNvPr name="Group 5" id="5"/>
          <p:cNvGrpSpPr/>
          <p:nvPr/>
        </p:nvGrpSpPr>
        <p:grpSpPr>
          <a:xfrm rot="0">
            <a:off x="9468862" y="2927168"/>
            <a:ext cx="7790438" cy="2533845"/>
            <a:chOff x="0" y="0"/>
            <a:chExt cx="1206943" cy="392559"/>
          </a:xfrm>
        </p:grpSpPr>
        <p:sp>
          <p:nvSpPr>
            <p:cNvPr name="Freeform 6" id="6"/>
            <p:cNvSpPr/>
            <p:nvPr/>
          </p:nvSpPr>
          <p:spPr>
            <a:xfrm flipH="false" flipV="false" rot="0">
              <a:off x="0" y="0"/>
              <a:ext cx="1206943" cy="392559"/>
            </a:xfrm>
            <a:custGeom>
              <a:avLst/>
              <a:gdLst/>
              <a:ahLst/>
              <a:cxnLst/>
              <a:rect r="r" b="b" t="t" l="l"/>
              <a:pathLst>
                <a:path h="392559" w="1206943">
                  <a:moveTo>
                    <a:pt x="0" y="0"/>
                  </a:moveTo>
                  <a:lnTo>
                    <a:pt x="1206943" y="0"/>
                  </a:lnTo>
                  <a:lnTo>
                    <a:pt x="1206943" y="392559"/>
                  </a:lnTo>
                  <a:lnTo>
                    <a:pt x="0" y="392559"/>
                  </a:lnTo>
                  <a:close/>
                </a:path>
              </a:pathLst>
            </a:custGeom>
            <a:blipFill>
              <a:blip r:embed="rId2"/>
              <a:stretch>
                <a:fillRect l="0" t="-57801" r="0" b="-57801"/>
              </a:stretch>
            </a:blipFill>
          </p:spPr>
        </p:sp>
      </p:grpSp>
      <p:sp>
        <p:nvSpPr>
          <p:cNvPr name="Freeform 7" id="7"/>
          <p:cNvSpPr/>
          <p:nvPr/>
        </p:nvSpPr>
        <p:spPr>
          <a:xfrm flipH="false" flipV="false" rot="0">
            <a:off x="1403712" y="1836684"/>
            <a:ext cx="4714812" cy="4714812"/>
          </a:xfrm>
          <a:custGeom>
            <a:avLst/>
            <a:gdLst/>
            <a:ahLst/>
            <a:cxnLst/>
            <a:rect r="r" b="b" t="t" l="l"/>
            <a:pathLst>
              <a:path h="4714812" w="4714812">
                <a:moveTo>
                  <a:pt x="0" y="0"/>
                </a:moveTo>
                <a:lnTo>
                  <a:pt x="4714812" y="0"/>
                </a:lnTo>
                <a:lnTo>
                  <a:pt x="4714812" y="4714812"/>
                </a:lnTo>
                <a:lnTo>
                  <a:pt x="0" y="4714812"/>
                </a:lnTo>
                <a:lnTo>
                  <a:pt x="0" y="0"/>
                </a:lnTo>
                <a:close/>
              </a:path>
            </a:pathLst>
          </a:custGeom>
          <a:blipFill>
            <a:blip r:embed="rId3"/>
            <a:stretch>
              <a:fillRect l="0" t="0" r="0" b="0"/>
            </a:stretch>
          </a:blipFill>
        </p:spPr>
      </p:sp>
      <p:sp>
        <p:nvSpPr>
          <p:cNvPr name="TextBox 8" id="8"/>
          <p:cNvSpPr txBox="true"/>
          <p:nvPr/>
        </p:nvSpPr>
        <p:spPr>
          <a:xfrm rot="0">
            <a:off x="324338" y="6657753"/>
            <a:ext cx="7790438" cy="2910840"/>
          </a:xfrm>
          <a:prstGeom prst="rect">
            <a:avLst/>
          </a:prstGeom>
        </p:spPr>
        <p:txBody>
          <a:bodyPr anchor="t" rtlCol="false" tIns="0" lIns="0" bIns="0" rIns="0">
            <a:spAutoFit/>
          </a:bodyPr>
          <a:lstStyle/>
          <a:p>
            <a:pPr algn="ctr">
              <a:lnSpc>
                <a:spcPts val="3359"/>
              </a:lnSpc>
            </a:pPr>
            <a:r>
              <a:rPr lang="en-US" sz="2400">
                <a:solidFill>
                  <a:srgbClr val="FFFFFF"/>
                </a:solidFill>
                <a:latin typeface="Helvetica World"/>
                <a:ea typeface="Helvetica World"/>
                <a:cs typeface="Helvetica World"/>
                <a:sym typeface="Helvetica World"/>
              </a:rPr>
              <a:t> Su capacidad para analizar imágenes médicas con gran precisión permite detectar enfermedades como el cáncer en etapas tempranas, aumentando las tasas de supervivencia. Además, la IA facilita la personalización de tratamientos al analizar datos genómicos e históricos, optimizando resultados y reduciendo efectos secundarios.</a:t>
            </a:r>
          </a:p>
        </p:txBody>
      </p:sp>
      <p:sp>
        <p:nvSpPr>
          <p:cNvPr name="TextBox 9" id="9"/>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03</a:t>
            </a:r>
          </a:p>
        </p:txBody>
      </p:sp>
      <p:sp>
        <p:nvSpPr>
          <p:cNvPr name="TextBox 10" id="10"/>
          <p:cNvSpPr txBox="true"/>
          <p:nvPr/>
        </p:nvSpPr>
        <p:spPr>
          <a:xfrm rot="0">
            <a:off x="9468862" y="5824691"/>
            <a:ext cx="7790438" cy="2491740"/>
          </a:xfrm>
          <a:prstGeom prst="rect">
            <a:avLst/>
          </a:prstGeom>
        </p:spPr>
        <p:txBody>
          <a:bodyPr anchor="t" rtlCol="false" tIns="0" lIns="0" bIns="0" rIns="0">
            <a:spAutoFit/>
          </a:bodyPr>
          <a:lstStyle/>
          <a:p>
            <a:pPr algn="ctr">
              <a:lnSpc>
                <a:spcPts val="3359"/>
              </a:lnSpc>
            </a:pPr>
            <a:r>
              <a:rPr lang="en-US" sz="2400">
                <a:solidFill>
                  <a:srgbClr val="FFFFFF"/>
                </a:solidFill>
                <a:latin typeface="Helvetica World"/>
                <a:ea typeface="Helvetica World"/>
                <a:cs typeface="Helvetica World"/>
                <a:sym typeface="Helvetica World"/>
              </a:rPr>
              <a:t>Los asistentes virtuales y chatbots médicos están transformando la atención al paciente al proporcionar asesoramiento inicial, gestionar citas y mejorar la eficiencia administrativa en hospitales. La IA no solo optimiza procesos y diagnósticos, sino que impulsa un enfoque más proactivo en la salud.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Freeform 4" id="4"/>
          <p:cNvSpPr/>
          <p:nvPr/>
        </p:nvSpPr>
        <p:spPr>
          <a:xfrm flipH="false" flipV="false" rot="0">
            <a:off x="9144000" y="4547863"/>
            <a:ext cx="8549925" cy="5739137"/>
          </a:xfrm>
          <a:custGeom>
            <a:avLst/>
            <a:gdLst/>
            <a:ahLst/>
            <a:cxnLst/>
            <a:rect r="r" b="b" t="t" l="l"/>
            <a:pathLst>
              <a:path h="5739137" w="8549925">
                <a:moveTo>
                  <a:pt x="0" y="0"/>
                </a:moveTo>
                <a:lnTo>
                  <a:pt x="8549925" y="0"/>
                </a:lnTo>
                <a:lnTo>
                  <a:pt x="8549925" y="5739137"/>
                </a:lnTo>
                <a:lnTo>
                  <a:pt x="0" y="5739137"/>
                </a:lnTo>
                <a:lnTo>
                  <a:pt x="0" y="0"/>
                </a:lnTo>
                <a:close/>
              </a:path>
            </a:pathLst>
          </a:custGeom>
          <a:blipFill>
            <a:blip r:embed="rId2"/>
            <a:stretch>
              <a:fillRect l="0" t="0" r="0" b="0"/>
            </a:stretch>
          </a:blipFill>
        </p:spPr>
      </p:sp>
      <p:sp>
        <p:nvSpPr>
          <p:cNvPr name="TextBox 5" id="5"/>
          <p:cNvSpPr txBox="true"/>
          <p:nvPr/>
        </p:nvSpPr>
        <p:spPr>
          <a:xfrm rot="0">
            <a:off x="1028700" y="1676393"/>
            <a:ext cx="9057623" cy="10451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TRANSPORTE</a:t>
            </a:r>
          </a:p>
        </p:txBody>
      </p:sp>
      <p:sp>
        <p:nvSpPr>
          <p:cNvPr name="TextBox 6" id="6"/>
          <p:cNvSpPr txBox="true"/>
          <p:nvPr/>
        </p:nvSpPr>
        <p:spPr>
          <a:xfrm rot="0">
            <a:off x="710698" y="3458162"/>
            <a:ext cx="7017718" cy="5006340"/>
          </a:xfrm>
          <a:prstGeom prst="rect">
            <a:avLst/>
          </a:prstGeom>
        </p:spPr>
        <p:txBody>
          <a:bodyPr anchor="t" rtlCol="false" tIns="0" lIns="0" bIns="0" rIns="0">
            <a:spAutoFit/>
          </a:bodyPr>
          <a:lstStyle/>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La IA está revolucionando el transporte con innovaciones como los vehículos autónomos.</a:t>
            </a: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Estos emplean sensores y algoritmos avanzados para operar sin intervención humana, mejorando la seguridad vial.</a:t>
            </a: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La gestión inteligente del tráfico optimiza semáforos y reduce la congestión mediante el análisis de datos en tiempo real.</a:t>
            </a: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Plataformas de movilidad compartida conectan pasajeros con conductores, mejorando la accesibilidad y eficiencia del transporte urbano.</a:t>
            </a:r>
          </a:p>
          <a:p>
            <a:pPr algn="ctr">
              <a:lnSpc>
                <a:spcPts val="3359"/>
              </a:lnSpc>
            </a:pPr>
          </a:p>
        </p:txBody>
      </p:sp>
      <p:sp>
        <p:nvSpPr>
          <p:cNvPr name="TextBox 7" id="7"/>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Freeform 4" id="4"/>
          <p:cNvSpPr/>
          <p:nvPr/>
        </p:nvSpPr>
        <p:spPr>
          <a:xfrm flipH="false" flipV="false" rot="0">
            <a:off x="9696658" y="4461597"/>
            <a:ext cx="8743570" cy="5825403"/>
          </a:xfrm>
          <a:custGeom>
            <a:avLst/>
            <a:gdLst/>
            <a:ahLst/>
            <a:cxnLst/>
            <a:rect r="r" b="b" t="t" l="l"/>
            <a:pathLst>
              <a:path h="5825403" w="8743570">
                <a:moveTo>
                  <a:pt x="0" y="0"/>
                </a:moveTo>
                <a:lnTo>
                  <a:pt x="8743570" y="0"/>
                </a:lnTo>
                <a:lnTo>
                  <a:pt x="8743570" y="5825403"/>
                </a:lnTo>
                <a:lnTo>
                  <a:pt x="0" y="5825403"/>
                </a:lnTo>
                <a:lnTo>
                  <a:pt x="0" y="0"/>
                </a:lnTo>
                <a:close/>
              </a:path>
            </a:pathLst>
          </a:custGeom>
          <a:blipFill>
            <a:blip r:embed="rId2"/>
            <a:stretch>
              <a:fillRect l="0" t="0" r="0" b="0"/>
            </a:stretch>
          </a:blipFill>
        </p:spPr>
      </p:sp>
      <p:sp>
        <p:nvSpPr>
          <p:cNvPr name="TextBox 5" id="5"/>
          <p:cNvSpPr txBox="true"/>
          <p:nvPr/>
        </p:nvSpPr>
        <p:spPr>
          <a:xfrm rot="0">
            <a:off x="5856991" y="1527136"/>
            <a:ext cx="6574017" cy="10451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FINANZAS</a:t>
            </a:r>
          </a:p>
        </p:txBody>
      </p:sp>
      <p:sp>
        <p:nvSpPr>
          <p:cNvPr name="TextBox 6" id="6"/>
          <p:cNvSpPr txBox="true"/>
          <p:nvPr/>
        </p:nvSpPr>
        <p:spPr>
          <a:xfrm rot="0">
            <a:off x="377363" y="3205896"/>
            <a:ext cx="8515730" cy="5844540"/>
          </a:xfrm>
          <a:prstGeom prst="rect">
            <a:avLst/>
          </a:prstGeom>
        </p:spPr>
        <p:txBody>
          <a:bodyPr anchor="t" rtlCol="false" tIns="0" lIns="0" bIns="0" rIns="0">
            <a:spAutoFit/>
          </a:bodyPr>
          <a:lstStyle/>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La IA mejora la seguridad financiera al detectar fraudes en tiempo real mediante el análisis de patrones anómalos.</a:t>
            </a:r>
          </a:p>
          <a:p>
            <a:pPr algn="ctr">
              <a:lnSpc>
                <a:spcPts val="3359"/>
              </a:lnSpc>
            </a:pP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Los robo-advisors ofrecen recomendaciones de inversión personalizadas, optimizando el rendimiento según el perfil del usuario.</a:t>
            </a:r>
          </a:p>
          <a:p>
            <a:pPr algn="ctr">
              <a:lnSpc>
                <a:spcPts val="3359"/>
              </a:lnSpc>
            </a:pP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Chatbots y asistentes virtuales brindan atención 24/7, mejorando la experiencia del cliente y optimizando recursos.</a:t>
            </a:r>
          </a:p>
          <a:p>
            <a:pPr algn="ctr">
              <a:lnSpc>
                <a:spcPts val="3359"/>
              </a:lnSpc>
            </a:pP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La tecnología regtech automatiza el cumplimiento normativo, reduciendo errores y asegurando el cumplimiento de regulaciones.</a:t>
            </a:r>
          </a:p>
        </p:txBody>
      </p:sp>
      <p:sp>
        <p:nvSpPr>
          <p:cNvPr name="TextBox 7" id="7"/>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4666597" y="9577054"/>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Freeform 4" id="4"/>
          <p:cNvSpPr/>
          <p:nvPr/>
        </p:nvSpPr>
        <p:spPr>
          <a:xfrm flipH="false" flipV="false" rot="0">
            <a:off x="0" y="4753386"/>
            <a:ext cx="8336894" cy="5533614"/>
          </a:xfrm>
          <a:custGeom>
            <a:avLst/>
            <a:gdLst/>
            <a:ahLst/>
            <a:cxnLst/>
            <a:rect r="r" b="b" t="t" l="l"/>
            <a:pathLst>
              <a:path h="5533614" w="8336894">
                <a:moveTo>
                  <a:pt x="0" y="0"/>
                </a:moveTo>
                <a:lnTo>
                  <a:pt x="8336894" y="0"/>
                </a:lnTo>
                <a:lnTo>
                  <a:pt x="8336894" y="5533614"/>
                </a:lnTo>
                <a:lnTo>
                  <a:pt x="0" y="5533614"/>
                </a:lnTo>
                <a:lnTo>
                  <a:pt x="0" y="0"/>
                </a:lnTo>
                <a:close/>
              </a:path>
            </a:pathLst>
          </a:custGeom>
          <a:blipFill>
            <a:blip r:embed="rId2"/>
            <a:stretch>
              <a:fillRect l="0" t="0" r="0" b="0"/>
            </a:stretch>
          </a:blipFill>
        </p:spPr>
      </p:sp>
      <p:sp>
        <p:nvSpPr>
          <p:cNvPr name="TextBox 5" id="5"/>
          <p:cNvSpPr txBox="true"/>
          <p:nvPr/>
        </p:nvSpPr>
        <p:spPr>
          <a:xfrm rot="0">
            <a:off x="737757" y="1708111"/>
            <a:ext cx="15524269" cy="20738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Comercio y servicio al cliente</a:t>
            </a:r>
          </a:p>
        </p:txBody>
      </p:sp>
      <p:sp>
        <p:nvSpPr>
          <p:cNvPr name="TextBox 6" id="6"/>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06</a:t>
            </a:r>
          </a:p>
        </p:txBody>
      </p:sp>
      <p:sp>
        <p:nvSpPr>
          <p:cNvPr name="TextBox 7" id="7"/>
          <p:cNvSpPr txBox="true"/>
          <p:nvPr/>
        </p:nvSpPr>
        <p:spPr>
          <a:xfrm rot="0">
            <a:off x="9144000" y="4096257"/>
            <a:ext cx="8220064" cy="4967712"/>
          </a:xfrm>
          <a:prstGeom prst="rect">
            <a:avLst/>
          </a:prstGeom>
        </p:spPr>
        <p:txBody>
          <a:bodyPr anchor="t" rtlCol="false" tIns="0" lIns="0" bIns="0" rIns="0">
            <a:spAutoFit/>
          </a:bodyPr>
          <a:lstStyle/>
          <a:p>
            <a:pPr algn="ctr" marL="560412" indent="-280206" lvl="1">
              <a:lnSpc>
                <a:spcPts val="3633"/>
              </a:lnSpc>
              <a:buFont typeface="Arial"/>
              <a:buChar char="•"/>
            </a:pPr>
            <a:r>
              <a:rPr lang="en-US" sz="2595">
                <a:solidFill>
                  <a:srgbClr val="FFFFFF"/>
                </a:solidFill>
                <a:latin typeface="Helvetica World"/>
                <a:ea typeface="Helvetica World"/>
                <a:cs typeface="Helvetica World"/>
                <a:sym typeface="Helvetica World"/>
              </a:rPr>
              <a:t>La IA en comercio electrónico personaliza recomendaciones analizando el comportamiento y preferencias del usuario.</a:t>
            </a:r>
          </a:p>
          <a:p>
            <a:pPr algn="ctr">
              <a:lnSpc>
                <a:spcPts val="3633"/>
              </a:lnSpc>
            </a:pPr>
          </a:p>
          <a:p>
            <a:pPr algn="ctr" marL="560412" indent="-280206" lvl="1">
              <a:lnSpc>
                <a:spcPts val="3633"/>
              </a:lnSpc>
              <a:buFont typeface="Arial"/>
              <a:buChar char="•"/>
            </a:pPr>
            <a:r>
              <a:rPr lang="en-US" sz="2595">
                <a:solidFill>
                  <a:srgbClr val="FFFFFF"/>
                </a:solidFill>
                <a:latin typeface="Helvetica World"/>
                <a:ea typeface="Helvetica World"/>
                <a:cs typeface="Helvetica World"/>
                <a:sym typeface="Helvetica World"/>
              </a:rPr>
              <a:t>Chatbots impulsados por IA mejoran la atención al cliente, respondiendo consultas en tiempo real y optimizando recursos.</a:t>
            </a:r>
          </a:p>
          <a:p>
            <a:pPr algn="ctr">
              <a:lnSpc>
                <a:spcPts val="3633"/>
              </a:lnSpc>
            </a:pPr>
          </a:p>
          <a:p>
            <a:pPr algn="ctr" marL="560412" indent="-280206" lvl="1">
              <a:lnSpc>
                <a:spcPts val="3633"/>
              </a:lnSpc>
              <a:buFont typeface="Arial"/>
              <a:buChar char="•"/>
            </a:pPr>
            <a:r>
              <a:rPr lang="en-US" sz="2595">
                <a:solidFill>
                  <a:srgbClr val="FFFFFF"/>
                </a:solidFill>
                <a:latin typeface="Helvetica World"/>
                <a:ea typeface="Helvetica World"/>
                <a:cs typeface="Helvetica World"/>
                <a:sym typeface="Helvetica World"/>
              </a:rPr>
              <a:t>Estas tecnologías aumentan la satisfacción del usuario, fomentan la lealtad y elevan las tasas de conversión y ventas.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028700" y="9860637"/>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Freeform 4" id="4"/>
          <p:cNvSpPr/>
          <p:nvPr/>
        </p:nvSpPr>
        <p:spPr>
          <a:xfrm flipH="false" flipV="false" rot="0">
            <a:off x="10735462" y="3363531"/>
            <a:ext cx="6399890" cy="3559939"/>
          </a:xfrm>
          <a:custGeom>
            <a:avLst/>
            <a:gdLst/>
            <a:ahLst/>
            <a:cxnLst/>
            <a:rect r="r" b="b" t="t" l="l"/>
            <a:pathLst>
              <a:path h="3559939" w="6399890">
                <a:moveTo>
                  <a:pt x="0" y="0"/>
                </a:moveTo>
                <a:lnTo>
                  <a:pt x="6399890" y="0"/>
                </a:lnTo>
                <a:lnTo>
                  <a:pt x="6399890" y="3559938"/>
                </a:lnTo>
                <a:lnTo>
                  <a:pt x="0" y="3559938"/>
                </a:lnTo>
                <a:lnTo>
                  <a:pt x="0" y="0"/>
                </a:lnTo>
                <a:close/>
              </a:path>
            </a:pathLst>
          </a:custGeom>
          <a:blipFill>
            <a:blip r:embed="rId2"/>
            <a:stretch>
              <a:fillRect l="0" t="0" r="0" b="0"/>
            </a:stretch>
          </a:blipFill>
        </p:spPr>
      </p:sp>
      <p:sp>
        <p:nvSpPr>
          <p:cNvPr name="Freeform 5" id="5"/>
          <p:cNvSpPr/>
          <p:nvPr/>
        </p:nvSpPr>
        <p:spPr>
          <a:xfrm flipH="false" flipV="false" rot="0">
            <a:off x="676746" y="3231495"/>
            <a:ext cx="5739601" cy="3824009"/>
          </a:xfrm>
          <a:custGeom>
            <a:avLst/>
            <a:gdLst/>
            <a:ahLst/>
            <a:cxnLst/>
            <a:rect r="r" b="b" t="t" l="l"/>
            <a:pathLst>
              <a:path h="3824009" w="5739601">
                <a:moveTo>
                  <a:pt x="0" y="0"/>
                </a:moveTo>
                <a:lnTo>
                  <a:pt x="5739601" y="0"/>
                </a:lnTo>
                <a:lnTo>
                  <a:pt x="5739601" y="3824010"/>
                </a:lnTo>
                <a:lnTo>
                  <a:pt x="0" y="3824010"/>
                </a:lnTo>
                <a:lnTo>
                  <a:pt x="0" y="0"/>
                </a:lnTo>
                <a:close/>
              </a:path>
            </a:pathLst>
          </a:custGeom>
          <a:blipFill>
            <a:blip r:embed="rId3"/>
            <a:stretch>
              <a:fillRect l="0" t="0" r="0" b="0"/>
            </a:stretch>
          </a:blipFill>
        </p:spPr>
      </p:sp>
      <p:sp>
        <p:nvSpPr>
          <p:cNvPr name="TextBox 6" id="6"/>
          <p:cNvSpPr txBox="true"/>
          <p:nvPr/>
        </p:nvSpPr>
        <p:spPr>
          <a:xfrm rot="0">
            <a:off x="1028700" y="1082321"/>
            <a:ext cx="15019780" cy="2073821"/>
          </a:xfrm>
          <a:prstGeom prst="rect">
            <a:avLst/>
          </a:prstGeom>
        </p:spPr>
        <p:txBody>
          <a:bodyPr anchor="t" rtlCol="false" tIns="0" lIns="0" bIns="0" rIns="0">
            <a:spAutoFit/>
          </a:bodyPr>
          <a:lstStyle/>
          <a:p>
            <a:pPr algn="ctr">
              <a:lnSpc>
                <a:spcPts val="8140"/>
              </a:lnSpc>
            </a:pPr>
            <a:r>
              <a:rPr lang="en-US" sz="7204">
                <a:solidFill>
                  <a:srgbClr val="FFFFFF"/>
                </a:solidFill>
                <a:latin typeface="Mokoto"/>
                <a:ea typeface="Mokoto"/>
                <a:cs typeface="Mokoto"/>
                <a:sym typeface="Mokoto"/>
              </a:rPr>
              <a:t>Industria y manufactura</a:t>
            </a:r>
          </a:p>
        </p:txBody>
      </p:sp>
      <p:sp>
        <p:nvSpPr>
          <p:cNvPr name="TextBox 7" id="7"/>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07</a:t>
            </a:r>
          </a:p>
        </p:txBody>
      </p:sp>
      <p:sp>
        <p:nvSpPr>
          <p:cNvPr name="TextBox 8" id="8"/>
          <p:cNvSpPr txBox="true"/>
          <p:nvPr/>
        </p:nvSpPr>
        <p:spPr>
          <a:xfrm rot="0">
            <a:off x="324338" y="7188388"/>
            <a:ext cx="7790438" cy="2491740"/>
          </a:xfrm>
          <a:prstGeom prst="rect">
            <a:avLst/>
          </a:prstGeom>
        </p:spPr>
        <p:txBody>
          <a:bodyPr anchor="t" rtlCol="false" tIns="0" lIns="0" bIns="0" rIns="0">
            <a:spAutoFit/>
          </a:bodyPr>
          <a:lstStyle/>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La IA optimiza la producción industrial con mantenimiento predictivo, reduciendo fallos y costos operativos.</a:t>
            </a: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La inspección automatizada de calidad mejora la precisión y rapidez en la detección de defectos en productos.</a:t>
            </a:r>
          </a:p>
        </p:txBody>
      </p:sp>
      <p:sp>
        <p:nvSpPr>
          <p:cNvPr name="TextBox 9" id="9"/>
          <p:cNvSpPr txBox="true"/>
          <p:nvPr/>
        </p:nvSpPr>
        <p:spPr>
          <a:xfrm rot="0">
            <a:off x="10173224" y="7119307"/>
            <a:ext cx="7790438" cy="2491740"/>
          </a:xfrm>
          <a:prstGeom prst="rect">
            <a:avLst/>
          </a:prstGeom>
        </p:spPr>
        <p:txBody>
          <a:bodyPr anchor="t" rtlCol="false" tIns="0" lIns="0" bIns="0" rIns="0">
            <a:spAutoFit/>
          </a:bodyPr>
          <a:lstStyle/>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La IA impulsa la automatización de procesos, aumentando la eficiencia y reduciendo la intervención humana en tareas repetitivas.</a:t>
            </a: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El análisis de datos en la cadena de suministro permite ajustar la producción, reducir costos y mejorar la gestión de inventarios.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Freeform 4" id="4"/>
          <p:cNvSpPr/>
          <p:nvPr/>
        </p:nvSpPr>
        <p:spPr>
          <a:xfrm flipH="false" flipV="false" rot="0">
            <a:off x="10086323" y="4812380"/>
            <a:ext cx="8201677" cy="5474620"/>
          </a:xfrm>
          <a:custGeom>
            <a:avLst/>
            <a:gdLst/>
            <a:ahLst/>
            <a:cxnLst/>
            <a:rect r="r" b="b" t="t" l="l"/>
            <a:pathLst>
              <a:path h="5474620" w="8201677">
                <a:moveTo>
                  <a:pt x="0" y="0"/>
                </a:moveTo>
                <a:lnTo>
                  <a:pt x="8201677" y="0"/>
                </a:lnTo>
                <a:lnTo>
                  <a:pt x="8201677" y="5474620"/>
                </a:lnTo>
                <a:lnTo>
                  <a:pt x="0" y="5474620"/>
                </a:lnTo>
                <a:lnTo>
                  <a:pt x="0" y="0"/>
                </a:lnTo>
                <a:close/>
              </a:path>
            </a:pathLst>
          </a:custGeom>
          <a:blipFill>
            <a:blip r:embed="rId2"/>
            <a:stretch>
              <a:fillRect l="0" t="0" r="0" b="0"/>
            </a:stretch>
          </a:blipFill>
        </p:spPr>
      </p:sp>
      <p:sp>
        <p:nvSpPr>
          <p:cNvPr name="TextBox 5" id="5"/>
          <p:cNvSpPr txBox="true"/>
          <p:nvPr/>
        </p:nvSpPr>
        <p:spPr>
          <a:xfrm rot="0">
            <a:off x="8461571" y="1932980"/>
            <a:ext cx="7202300" cy="10451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EDUCACIÓN</a:t>
            </a:r>
          </a:p>
        </p:txBody>
      </p:sp>
      <p:sp>
        <p:nvSpPr>
          <p:cNvPr name="TextBox 6" id="6"/>
          <p:cNvSpPr txBox="true"/>
          <p:nvPr/>
        </p:nvSpPr>
        <p:spPr>
          <a:xfrm rot="0">
            <a:off x="710698" y="3458162"/>
            <a:ext cx="7017718" cy="4587240"/>
          </a:xfrm>
          <a:prstGeom prst="rect">
            <a:avLst/>
          </a:prstGeom>
        </p:spPr>
        <p:txBody>
          <a:bodyPr anchor="t" rtlCol="false" tIns="0" lIns="0" bIns="0" rIns="0">
            <a:spAutoFit/>
          </a:bodyPr>
          <a:lstStyle/>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La IA permite un aprendizaje personalizado, adaptando contenidos y métodos según el rendimiento y estilo del estudiante.</a:t>
            </a:r>
          </a:p>
          <a:p>
            <a:pPr algn="ctr">
              <a:lnSpc>
                <a:spcPts val="3359"/>
              </a:lnSpc>
            </a:pP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Analiza datos educativos para ayudar a los docentes a mejorar estrategias y fomentar un entorno más inclusivo.</a:t>
            </a:r>
          </a:p>
          <a:p>
            <a:pPr algn="ctr">
              <a:lnSpc>
                <a:spcPts val="3359"/>
              </a:lnSpc>
            </a:pP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Optimiza el aprendizaje a distancia, ofreciendo recursos interactivos y manteniendo el compromiso de los estudiantes.</a:t>
            </a:r>
          </a:p>
        </p:txBody>
      </p:sp>
      <p:sp>
        <p:nvSpPr>
          <p:cNvPr name="TextBox 7" id="7"/>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4068443" y="9248775"/>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Freeform 4" id="4"/>
          <p:cNvSpPr/>
          <p:nvPr/>
        </p:nvSpPr>
        <p:spPr>
          <a:xfrm flipH="true" flipV="false" rot="0">
            <a:off x="-1220256" y="4761946"/>
            <a:ext cx="6254177" cy="5525054"/>
          </a:xfrm>
          <a:custGeom>
            <a:avLst/>
            <a:gdLst/>
            <a:ahLst/>
            <a:cxnLst/>
            <a:rect r="r" b="b" t="t" l="l"/>
            <a:pathLst>
              <a:path h="5525054" w="6254177">
                <a:moveTo>
                  <a:pt x="6254177" y="0"/>
                </a:moveTo>
                <a:lnTo>
                  <a:pt x="0" y="0"/>
                </a:lnTo>
                <a:lnTo>
                  <a:pt x="0" y="5525054"/>
                </a:lnTo>
                <a:lnTo>
                  <a:pt x="6254177" y="5525054"/>
                </a:lnTo>
                <a:lnTo>
                  <a:pt x="6254177" y="0"/>
                </a:lnTo>
                <a:close/>
              </a:path>
            </a:pathLst>
          </a:custGeom>
          <a:blipFill>
            <a:blip r:embed="rId2"/>
            <a:stretch>
              <a:fillRect l="-57052" t="0" r="0" b="0"/>
            </a:stretch>
          </a:blipFill>
        </p:spPr>
      </p:sp>
      <p:sp>
        <p:nvSpPr>
          <p:cNvPr name="Freeform 5" id="5"/>
          <p:cNvSpPr/>
          <p:nvPr/>
        </p:nvSpPr>
        <p:spPr>
          <a:xfrm flipH="true" flipV="false" rot="0">
            <a:off x="12038912" y="5477026"/>
            <a:ext cx="6249088" cy="4809974"/>
          </a:xfrm>
          <a:custGeom>
            <a:avLst/>
            <a:gdLst/>
            <a:ahLst/>
            <a:cxnLst/>
            <a:rect r="r" b="b" t="t" l="l"/>
            <a:pathLst>
              <a:path h="4809974" w="6249088">
                <a:moveTo>
                  <a:pt x="6249088" y="0"/>
                </a:moveTo>
                <a:lnTo>
                  <a:pt x="0" y="0"/>
                </a:lnTo>
                <a:lnTo>
                  <a:pt x="0" y="4809974"/>
                </a:lnTo>
                <a:lnTo>
                  <a:pt x="6249088" y="4809974"/>
                </a:lnTo>
                <a:lnTo>
                  <a:pt x="6249088" y="0"/>
                </a:lnTo>
                <a:close/>
              </a:path>
            </a:pathLst>
          </a:custGeom>
          <a:blipFill>
            <a:blip r:embed="rId3"/>
            <a:stretch>
              <a:fillRect l="-7681" t="0" r="-29766" b="0"/>
            </a:stretch>
          </a:blipFill>
        </p:spPr>
      </p:sp>
      <p:sp>
        <p:nvSpPr>
          <p:cNvPr name="TextBox 6" id="6"/>
          <p:cNvSpPr txBox="true"/>
          <p:nvPr/>
        </p:nvSpPr>
        <p:spPr>
          <a:xfrm rot="0">
            <a:off x="1186600" y="2468372"/>
            <a:ext cx="12199988" cy="10451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ENTRETENIMIENTO</a:t>
            </a:r>
          </a:p>
        </p:txBody>
      </p:sp>
      <p:sp>
        <p:nvSpPr>
          <p:cNvPr name="TextBox 7" id="7"/>
          <p:cNvSpPr txBox="true"/>
          <p:nvPr/>
        </p:nvSpPr>
        <p:spPr>
          <a:xfrm rot="0">
            <a:off x="4431984" y="3793006"/>
            <a:ext cx="9424031" cy="3329940"/>
          </a:xfrm>
          <a:prstGeom prst="rect">
            <a:avLst/>
          </a:prstGeom>
        </p:spPr>
        <p:txBody>
          <a:bodyPr anchor="t" rtlCol="false" tIns="0" lIns="0" bIns="0" rIns="0">
            <a:spAutoFit/>
          </a:bodyPr>
          <a:lstStyle/>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La IA analiza tanto preferencias explícitas como patrones de comportamiento en las plataformas de streaming.</a:t>
            </a: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Crea perfiles detallados para ofrecer recomendaciones personalizadas y dinámicas.</a:t>
            </a: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Mejora la experiencia del usuario y aumenta el tiempo de interacción con contenido relevante.</a:t>
            </a: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Fomenta la lealtad y suscripciones al mantener a los usuarios enganchados.</a:t>
            </a:r>
          </a:p>
        </p:txBody>
      </p:sp>
      <p:sp>
        <p:nvSpPr>
          <p:cNvPr name="TextBox 8" id="8"/>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DAGerFVZoMs</dc:identifier>
  <dcterms:modified xsi:type="dcterms:W3CDTF">2011-08-01T06:04:30Z</dcterms:modified>
  <cp:revision>1</cp:revision>
  <dc:title>Plantilla de presentación propuesta de negocio moderna y elegante </dc:title>
</cp:coreProperties>
</file>

<file path=docProps/thumbnail.jpeg>
</file>